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15"/>
  </p:notesMasterIdLst>
  <p:sldIdLst>
    <p:sldId id="257" r:id="rId5"/>
    <p:sldId id="301" r:id="rId6"/>
    <p:sldId id="276" r:id="rId7"/>
    <p:sldId id="281" r:id="rId8"/>
    <p:sldId id="279" r:id="rId9"/>
    <p:sldId id="280" r:id="rId10"/>
    <p:sldId id="282" r:id="rId11"/>
    <p:sldId id="278" r:id="rId12"/>
    <p:sldId id="302" r:id="rId13"/>
    <p:sldId id="272" r:id="rId14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64B2238-78C2-46D3-BFE0-2C2D582ABFB5}" v="4" dt="2021-01-26T17:47:21.44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77057" autoAdjust="0"/>
  </p:normalViewPr>
  <p:slideViewPr>
    <p:cSldViewPr snapToGrid="0">
      <p:cViewPr varScale="1">
        <p:scale>
          <a:sx n="52" d="100"/>
          <a:sy n="52" d="100"/>
        </p:scale>
        <p:origin x="1228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B6FEB8-0CF5-4F43-BA98-C86C0B35FF5D}" type="datetimeFigureOut">
              <a:rPr lang="nl-NL" smtClean="0"/>
              <a:t>15-4-2021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50D33D4-EE8C-49EC-8B2F-F2EB9C74731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183366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50D33D4-EE8C-49EC-8B2F-F2EB9C74731B}" type="slidenum">
              <a:rPr lang="nl-NL" smtClean="0"/>
              <a:t>1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9112258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50D33D4-EE8C-49EC-8B2F-F2EB9C74731B}" type="slidenum">
              <a:rPr lang="nl-NL" smtClean="0"/>
              <a:t>8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527461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Openings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Afbeelding 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kstvak 5"/>
          <p:cNvSpPr txBox="1"/>
          <p:nvPr userDrawn="1"/>
        </p:nvSpPr>
        <p:spPr>
          <a:xfrm>
            <a:off x="1130533" y="6142150"/>
            <a:ext cx="4680065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nl-NL" dirty="0"/>
          </a:p>
        </p:txBody>
      </p:sp>
      <p:pic>
        <p:nvPicPr>
          <p:cNvPr id="7" name="Afbeelding 6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4463" y="5787319"/>
            <a:ext cx="6553213" cy="10789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03034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diaMetBee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jdelijke aanduiding voor afbeelding 8"/>
          <p:cNvSpPr>
            <a:spLocks noGrp="1"/>
          </p:cNvSpPr>
          <p:nvPr>
            <p:ph type="pic" sz="quarter" idx="11" hasCustomPrompt="1"/>
          </p:nvPr>
        </p:nvSpPr>
        <p:spPr>
          <a:xfrm>
            <a:off x="0" y="0"/>
            <a:ext cx="9720000" cy="6858000"/>
          </a:xfrm>
        </p:spPr>
        <p:txBody>
          <a:bodyPr/>
          <a:lstStyle>
            <a:lvl1pPr marL="0" indent="0" algn="l">
              <a:buFontTx/>
              <a:buNone/>
              <a:defRPr sz="1600" baseline="0"/>
            </a:lvl1pPr>
          </a:lstStyle>
          <a:p>
            <a:r>
              <a:rPr lang="nl-NL" dirty="0"/>
              <a:t>Klik op het pictogram in het midden om een achtergrondafbeelding toe te voegen (19,05 x 27 cm). </a:t>
            </a:r>
            <a:br>
              <a:rPr lang="nl-NL" dirty="0"/>
            </a:br>
            <a:r>
              <a:rPr lang="nl-NL" dirty="0"/>
              <a:t>Verplaats deze vervolgens naar de achtergrond om de tekst te typen.</a:t>
            </a:r>
          </a:p>
        </p:txBody>
      </p:sp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720000" y="3060000"/>
            <a:ext cx="8280000" cy="720000"/>
          </a:xfrm>
        </p:spPr>
        <p:txBody>
          <a:bodyPr lIns="0" tIns="0" rIns="0" bIns="0" anchor="t" anchorCtr="0">
            <a:noAutofit/>
          </a:bodyPr>
          <a:lstStyle>
            <a:lvl1pPr algn="l">
              <a:defRPr sz="4400" b="1" i="0" baseline="0">
                <a:solidFill>
                  <a:schemeClr val="bg1"/>
                </a:solidFill>
                <a:latin typeface="Arial" panose="020B0604020202020204" pitchFamily="34" charset="0"/>
              </a:defRPr>
            </a:lvl1pPr>
          </a:lstStyle>
          <a:p>
            <a:r>
              <a:rPr lang="nl-NL"/>
              <a:t>Klik om de stijl te bewerken</a:t>
            </a:r>
            <a:endParaRPr lang="nl-NL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720000" y="3816000"/>
            <a:ext cx="8280000" cy="720000"/>
          </a:xfrm>
        </p:spPr>
        <p:txBody>
          <a:bodyPr lIns="0" tIns="0" rIns="0" bIns="0">
            <a:noAutofit/>
          </a:bodyPr>
          <a:lstStyle>
            <a:lvl1pPr marL="0" indent="0" algn="l">
              <a:buNone/>
              <a:defRPr sz="2400" baseline="0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 om de ondertitelstijl van het model te bewerken</a:t>
            </a:r>
            <a:endParaRPr lang="nl-NL" dirty="0"/>
          </a:p>
        </p:txBody>
      </p:sp>
      <p:pic>
        <p:nvPicPr>
          <p:cNvPr id="7" name="Afbeelding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34400" y="0"/>
            <a:ext cx="2459736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17572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diaZonderBee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720000" y="3060000"/>
            <a:ext cx="8280000" cy="720000"/>
          </a:xfrm>
        </p:spPr>
        <p:txBody>
          <a:bodyPr lIns="0" tIns="0" rIns="0" bIns="0" anchor="t" anchorCtr="0">
            <a:noAutofit/>
          </a:bodyPr>
          <a:lstStyle>
            <a:lvl1pPr algn="l">
              <a:defRPr sz="4400" b="1" i="0" baseline="0">
                <a:solidFill>
                  <a:srgbClr val="1E201F"/>
                </a:solidFill>
                <a:latin typeface="Arial" panose="020B0604020202020204" pitchFamily="34" charset="0"/>
              </a:defRPr>
            </a:lvl1pPr>
          </a:lstStyle>
          <a:p>
            <a:r>
              <a:rPr lang="nl-NL"/>
              <a:t>Klik om de stijl te bewerken</a:t>
            </a:r>
            <a:endParaRPr lang="nl-NL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720000" y="3816000"/>
            <a:ext cx="8280000" cy="720000"/>
          </a:xfrm>
        </p:spPr>
        <p:txBody>
          <a:bodyPr lIns="0" tIns="0" rIns="0" bIns="0">
            <a:noAutofit/>
          </a:bodyPr>
          <a:lstStyle>
            <a:lvl1pPr marL="0" indent="0" algn="l">
              <a:buNone/>
              <a:defRPr sz="2400" baseline="0">
                <a:solidFill>
                  <a:srgbClr val="1E201F"/>
                </a:solidFill>
                <a:latin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 om de ondertitelstijl van het model te bewerken</a:t>
            </a:r>
            <a:endParaRPr lang="nl-NL" dirty="0"/>
          </a:p>
        </p:txBody>
      </p:sp>
      <p:pic>
        <p:nvPicPr>
          <p:cNvPr id="6" name="Afbeelding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34400" y="0"/>
            <a:ext cx="2459736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72004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el en tekst/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pic>
        <p:nvPicPr>
          <p:cNvPr id="6" name="Afbeelding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34400" y="0"/>
            <a:ext cx="2459736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83426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fbeeld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jdelijke aanduiding voor afbeelding 8"/>
          <p:cNvSpPr>
            <a:spLocks noGrp="1"/>
          </p:cNvSpPr>
          <p:nvPr>
            <p:ph type="pic" sz="quarter" idx="11" hasCustomPrompt="1"/>
          </p:nvPr>
        </p:nvSpPr>
        <p:spPr>
          <a:xfrm>
            <a:off x="0" y="0"/>
            <a:ext cx="9720000" cy="6858000"/>
          </a:xfrm>
        </p:spPr>
        <p:txBody>
          <a:bodyPr/>
          <a:lstStyle>
            <a:lvl1pPr marL="0" indent="0" algn="l">
              <a:buFontTx/>
              <a:buNone/>
              <a:defRPr sz="1600" baseline="0"/>
            </a:lvl1pPr>
          </a:lstStyle>
          <a:p>
            <a:r>
              <a:rPr lang="nl-NL" dirty="0"/>
              <a:t>Klik op het pictogram in het midden om een achtergrondafbeelding toe te voegen (19,05 x 27 cm). </a:t>
            </a:r>
            <a:br>
              <a:rPr lang="nl-NL" dirty="0"/>
            </a:br>
            <a:endParaRPr lang="nl-NL" dirty="0"/>
          </a:p>
        </p:txBody>
      </p:sp>
      <p:pic>
        <p:nvPicPr>
          <p:cNvPr id="4" name="Afbeelding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34400" y="0"/>
            <a:ext cx="2459736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36848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el, tekst en afbeeld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jdelijke aanduiding voor afbeelding 5"/>
          <p:cNvSpPr>
            <a:spLocks noGrp="1"/>
          </p:cNvSpPr>
          <p:nvPr>
            <p:ph type="pic" sz="quarter" idx="11" hasCustomPrompt="1"/>
          </p:nvPr>
        </p:nvSpPr>
        <p:spPr>
          <a:xfrm>
            <a:off x="0" y="0"/>
            <a:ext cx="9720000" cy="6858000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1600"/>
            </a:lvl1pPr>
          </a:lstStyle>
          <a:p>
            <a:r>
              <a:rPr lang="nl-NL" dirty="0"/>
              <a:t>Klik op het pictogram in het midden om een afbeelding toe te voegen (19,05 x 10 cm).</a:t>
            </a:r>
            <a:r>
              <a:rPr lang="nl-NL" sz="1600" dirty="0"/>
              <a:t> </a:t>
            </a:r>
            <a:endParaRPr lang="nl-NL" dirty="0"/>
          </a:p>
        </p:txBody>
      </p:sp>
      <p:pic>
        <p:nvPicPr>
          <p:cNvPr id="5" name="Afbeelding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34400" y="0"/>
            <a:ext cx="2459736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29061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, tekst en afbeeld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56000" y="576000"/>
            <a:ext cx="4932000" cy="720000"/>
          </a:xfrm>
        </p:spPr>
        <p:txBody>
          <a:bodyPr/>
          <a:lstStyle/>
          <a:p>
            <a:r>
              <a:rPr lang="nl-NL"/>
              <a:t>Klik om de stijl te bewerken</a:t>
            </a:r>
            <a:endParaRPr lang="nl-NL" dirty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quarter" idx="10" hasCustomPrompt="1"/>
          </p:nvPr>
        </p:nvSpPr>
        <p:spPr>
          <a:xfrm>
            <a:off x="2088000" y="1476000"/>
            <a:ext cx="3600000" cy="4680000"/>
          </a:xfrm>
        </p:spPr>
        <p:txBody>
          <a:bodyPr/>
          <a:lstStyle/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</a:p>
        </p:txBody>
      </p:sp>
      <p:sp>
        <p:nvSpPr>
          <p:cNvPr id="6" name="Tijdelijke aanduiding voor afbeelding 5"/>
          <p:cNvSpPr>
            <a:spLocks noGrp="1"/>
          </p:cNvSpPr>
          <p:nvPr>
            <p:ph type="pic" sz="quarter" idx="11" hasCustomPrompt="1"/>
          </p:nvPr>
        </p:nvSpPr>
        <p:spPr>
          <a:xfrm>
            <a:off x="6120000" y="0"/>
            <a:ext cx="3600000" cy="6858000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600"/>
            </a:lvl1pPr>
          </a:lstStyle>
          <a:p>
            <a:r>
              <a:rPr lang="nl-NL" dirty="0"/>
              <a:t>Klik op het pictogram in het midden om een afbeelding toe te voegen (19,05 x 10 cm).</a:t>
            </a:r>
            <a:r>
              <a:rPr lang="nl-NL" sz="1600" dirty="0"/>
              <a:t> </a:t>
            </a:r>
            <a:endParaRPr lang="nl-NL" dirty="0"/>
          </a:p>
        </p:txBody>
      </p:sp>
      <p:pic>
        <p:nvPicPr>
          <p:cNvPr id="8" name="Afbeelding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34400" y="0"/>
            <a:ext cx="2459736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99559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56000" y="576000"/>
            <a:ext cx="4932000" cy="720000"/>
          </a:xfrm>
        </p:spPr>
        <p:txBody>
          <a:bodyPr/>
          <a:lstStyle/>
          <a:p>
            <a:r>
              <a:rPr lang="nl-NL"/>
              <a:t>Klik om de stijl te bewerken</a:t>
            </a:r>
            <a:endParaRPr lang="nl-NL" dirty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quarter" idx="10" hasCustomPrompt="1"/>
          </p:nvPr>
        </p:nvSpPr>
        <p:spPr>
          <a:xfrm>
            <a:off x="2088000" y="1476000"/>
            <a:ext cx="7200000" cy="4680000"/>
          </a:xfrm>
        </p:spPr>
        <p:txBody>
          <a:bodyPr/>
          <a:lstStyle/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</a:p>
        </p:txBody>
      </p:sp>
      <p:pic>
        <p:nvPicPr>
          <p:cNvPr id="5" name="Afbeelding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34400" y="0"/>
            <a:ext cx="2459736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16570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lot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Afbeelding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kstvak 2"/>
          <p:cNvSpPr txBox="1"/>
          <p:nvPr userDrawn="1"/>
        </p:nvSpPr>
        <p:spPr>
          <a:xfrm>
            <a:off x="1130533" y="6142150"/>
            <a:ext cx="4680065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nl-NL" dirty="0"/>
          </a:p>
        </p:txBody>
      </p:sp>
      <p:pic>
        <p:nvPicPr>
          <p:cNvPr id="4" name="Afbeelding 3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4463" y="5787319"/>
            <a:ext cx="6553213" cy="10789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83997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Afbeelding 5"/>
          <p:cNvPicPr>
            <a:picLocks noChangeAspect="1"/>
          </p:cNvPicPr>
          <p:nvPr userDrawn="1"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34400" y="0"/>
            <a:ext cx="2459736" cy="6858000"/>
          </a:xfrm>
          <a:prstGeom prst="rect">
            <a:avLst/>
          </a:prstGeom>
        </p:spPr>
      </p:pic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756000" y="576000"/>
            <a:ext cx="9036000" cy="1080000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/>
          <a:p>
            <a:r>
              <a:rPr lang="nl-NL" dirty="0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2052000" y="1728000"/>
            <a:ext cx="7740000" cy="4351338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nl-NL" dirty="0"/>
              <a:t>Klik om de modelstijlen te bewerken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</a:p>
        </p:txBody>
      </p:sp>
    </p:spTree>
    <p:extLst>
      <p:ext uri="{BB962C8B-B14F-4D97-AF65-F5344CB8AC3E}">
        <p14:creationId xmlns:p14="http://schemas.microsoft.com/office/powerpoint/2010/main" val="25384681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 baseline="0">
          <a:solidFill>
            <a:srgbClr val="1E201F"/>
          </a:solidFill>
          <a:latin typeface="Arial" panose="020B0604020202020204" pitchFamily="34" charset="0"/>
          <a:ea typeface="+mj-ea"/>
          <a:cs typeface="+mj-cs"/>
        </a:defRPr>
      </a:lvl1pPr>
    </p:titleStyle>
    <p:bodyStyle>
      <a:lvl1pPr marL="0" indent="-36000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•"/>
        <a:defRPr sz="2400" kern="1200" baseline="0">
          <a:solidFill>
            <a:srgbClr val="1E201F"/>
          </a:solidFill>
          <a:latin typeface="+mn-lt"/>
          <a:ea typeface="+mn-ea"/>
          <a:cs typeface="+mn-cs"/>
        </a:defRPr>
      </a:lvl1pPr>
      <a:lvl2pPr marL="0" indent="0" algn="l" defTabSz="914400" rtl="0" eaLnBrk="1" latinLnBrk="0" hangingPunct="1">
        <a:lnSpc>
          <a:spcPct val="100000"/>
        </a:lnSpc>
        <a:spcBef>
          <a:spcPts val="0"/>
        </a:spcBef>
        <a:buFontTx/>
        <a:buNone/>
        <a:defRPr sz="2400" kern="1200" baseline="0">
          <a:solidFill>
            <a:srgbClr val="1E201F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rgbClr val="1E201F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1E201F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1E201F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hyperlink" Target="http://www.youtube.com/watch?v=XSjv1uVPPF8" TargetMode="Externa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9.png"/><Relationship Id="rId4" Type="http://schemas.openxmlformats.org/officeDocument/2006/relationships/hyperlink" Target="http://www.youtube.com/watch?v=EipDf1EbSU8" TargetMode="Externa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2052000" y="3540034"/>
            <a:ext cx="7740000" cy="2539303"/>
          </a:xfrm>
        </p:spPr>
        <p:txBody>
          <a:bodyPr>
            <a:normAutofit fontScale="85000" lnSpcReduction="20000"/>
          </a:bodyPr>
          <a:lstStyle/>
          <a:p>
            <a:pPr indent="0">
              <a:buNone/>
            </a:pPr>
            <a:endParaRPr lang="nl-NL" dirty="0"/>
          </a:p>
          <a:p>
            <a:pPr indent="0">
              <a:buNone/>
            </a:pPr>
            <a:endParaRPr lang="nl-NL" dirty="0"/>
          </a:p>
          <a:p>
            <a:pPr indent="0">
              <a:buNone/>
            </a:pPr>
            <a:endParaRPr lang="nl-NL" dirty="0"/>
          </a:p>
          <a:p>
            <a:pPr indent="0">
              <a:buNone/>
            </a:pPr>
            <a:endParaRPr lang="nl-NL" dirty="0"/>
          </a:p>
          <a:p>
            <a:pPr indent="0" algn="ctr">
              <a:buNone/>
            </a:pPr>
            <a:r>
              <a:rPr lang="nl-NL" sz="4800" dirty="0">
                <a:solidFill>
                  <a:schemeClr val="accent2">
                    <a:lumMod val="75000"/>
                  </a:schemeClr>
                </a:solidFill>
              </a:rPr>
              <a:t>Adviseren</a:t>
            </a:r>
          </a:p>
          <a:p>
            <a:pPr indent="0" algn="ctr">
              <a:buNone/>
            </a:pPr>
            <a:r>
              <a:rPr lang="nl-NL" sz="4800">
                <a:solidFill>
                  <a:schemeClr val="accent2">
                    <a:lumMod val="75000"/>
                  </a:schemeClr>
                </a:solidFill>
              </a:rPr>
              <a:t>Les 4 </a:t>
            </a:r>
            <a:endParaRPr lang="nl-NL" sz="4800" dirty="0">
              <a:solidFill>
                <a:schemeClr val="accent2">
                  <a:lumMod val="75000"/>
                </a:schemeClr>
              </a:solidFill>
            </a:endParaRPr>
          </a:p>
          <a:p>
            <a:pPr indent="0" algn="ctr">
              <a:buNone/>
            </a:pPr>
            <a:r>
              <a:rPr lang="nl-NL" sz="4800" dirty="0">
                <a:solidFill>
                  <a:schemeClr val="bg1"/>
                </a:solidFill>
              </a:rPr>
              <a:t>dracht en geboorte</a:t>
            </a:r>
          </a:p>
        </p:txBody>
      </p:sp>
      <p:pic>
        <p:nvPicPr>
          <p:cNvPr id="4" name="Afbeelding 3">
            <a:extLst>
              <a:ext uri="{FF2B5EF4-FFF2-40B4-BE49-F238E27FC236}">
                <a16:creationId xmlns:a16="http://schemas.microsoft.com/office/drawing/2014/main" id="{E8F1513B-F489-423C-9CC0-0B965691D97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45500" y="1139610"/>
            <a:ext cx="4953000" cy="2924175"/>
          </a:xfrm>
          <a:prstGeom prst="rect">
            <a:avLst/>
          </a:prstGeom>
        </p:spPr>
      </p:pic>
      <p:pic>
        <p:nvPicPr>
          <p:cNvPr id="1026" name="Picture 2">
            <a:extLst>
              <a:ext uri="{FF2B5EF4-FFF2-40B4-BE49-F238E27FC236}">
                <a16:creationId xmlns:a16="http://schemas.microsoft.com/office/drawing/2014/main" id="{92D6F5D8-96E3-4F37-B6E6-735539B837F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41275" y="778663"/>
            <a:ext cx="2857500" cy="1676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Image result for advieseren over reptielen">
            <a:extLst>
              <a:ext uri="{FF2B5EF4-FFF2-40B4-BE49-F238E27FC236}">
                <a16:creationId xmlns:a16="http://schemas.microsoft.com/office/drawing/2014/main" id="{988FCABE-EFD2-4173-A635-0575659C565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5500" y="4783269"/>
            <a:ext cx="4953000" cy="16809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Image result for pijlgifkikker advies">
            <a:extLst>
              <a:ext uri="{FF2B5EF4-FFF2-40B4-BE49-F238E27FC236}">
                <a16:creationId xmlns:a16="http://schemas.microsoft.com/office/drawing/2014/main" id="{6DEF2C72-A27A-4E88-84F9-DE2F711C238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6870" y="5144450"/>
            <a:ext cx="2089267" cy="13197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7543191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Terugblik les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Zijn de leerdoelen behaald?</a:t>
            </a:r>
          </a:p>
          <a:p>
            <a:endParaRPr lang="nl-NL" dirty="0"/>
          </a:p>
          <a:p>
            <a:r>
              <a:rPr lang="nl-NL" dirty="0"/>
              <a:t>Is de opdracht duidelijk?</a:t>
            </a:r>
          </a:p>
          <a:p>
            <a:endParaRPr lang="nl-NL" dirty="0"/>
          </a:p>
          <a:p>
            <a:r>
              <a:rPr lang="nl-NL" dirty="0"/>
              <a:t>Nog een tip voor de volgende les?</a:t>
            </a:r>
          </a:p>
        </p:txBody>
      </p:sp>
    </p:spTree>
    <p:extLst>
      <p:ext uri="{BB962C8B-B14F-4D97-AF65-F5344CB8AC3E}">
        <p14:creationId xmlns:p14="http://schemas.microsoft.com/office/powerpoint/2010/main" val="9146837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sz="3600" dirty="0">
                <a:solidFill>
                  <a:schemeClr val="accent2">
                    <a:lumMod val="75000"/>
                  </a:schemeClr>
                </a:solidFill>
              </a:rPr>
              <a:t>Leerdoelen vandaag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756000" y="1844863"/>
            <a:ext cx="9742238" cy="2669264"/>
          </a:xfrm>
          <a:solidFill>
            <a:schemeClr val="accent2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r>
              <a:rPr lang="nl-NL" dirty="0"/>
              <a:t>Je kan uitleggen wat open en gesloten vragen zijn</a:t>
            </a:r>
          </a:p>
          <a:p>
            <a:endParaRPr lang="nl-NL" dirty="0"/>
          </a:p>
          <a:p>
            <a:r>
              <a:rPr lang="nl-NL" dirty="0"/>
              <a:t>Je kan open en gesloten vragen toepassen in een gesprek</a:t>
            </a:r>
          </a:p>
          <a:p>
            <a:endParaRPr lang="nl-NL" dirty="0"/>
          </a:p>
          <a:p>
            <a:r>
              <a:rPr lang="nl-NL" dirty="0"/>
              <a:t>Je weet hoe je feedback kunt geven</a:t>
            </a:r>
          </a:p>
          <a:p>
            <a:pPr indent="0">
              <a:buNone/>
            </a:pPr>
            <a:endParaRPr lang="nl-NL" dirty="0"/>
          </a:p>
          <a:p>
            <a:endParaRPr lang="nl-NL" dirty="0"/>
          </a:p>
          <a:p>
            <a:endParaRPr lang="nl-NL" dirty="0"/>
          </a:p>
          <a:p>
            <a:endParaRPr lang="nl-NL" dirty="0"/>
          </a:p>
          <a:p>
            <a:endParaRPr lang="nl-NL" dirty="0"/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6594415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>
            <a:extLst>
              <a:ext uri="{FF2B5EF4-FFF2-40B4-BE49-F238E27FC236}">
                <a16:creationId xmlns:a16="http://schemas.microsoft.com/office/drawing/2014/main" id="{B541F30F-0CFA-48B5-B1CF-AD5F4DCB25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1200" y="274639"/>
            <a:ext cx="8229600" cy="1354137"/>
          </a:xfrm>
        </p:spPr>
        <p:txBody>
          <a:bodyPr/>
          <a:lstStyle/>
          <a:p>
            <a:r>
              <a:rPr lang="nl-NL" altLang="nl-NL" dirty="0">
                <a:solidFill>
                  <a:schemeClr val="accent2">
                    <a:lumMod val="75000"/>
                  </a:schemeClr>
                </a:solidFill>
                <a:latin typeface="+mn-lt"/>
              </a:rPr>
              <a:t>In gesprek met elkaar</a:t>
            </a:r>
            <a:br>
              <a:rPr lang="nl-NL" altLang="nl-NL" dirty="0">
                <a:solidFill>
                  <a:schemeClr val="accent2">
                    <a:lumMod val="75000"/>
                  </a:schemeClr>
                </a:solidFill>
                <a:latin typeface="+mn-lt"/>
              </a:rPr>
            </a:br>
            <a:r>
              <a:rPr lang="nl-NL" altLang="nl-NL" dirty="0">
                <a:solidFill>
                  <a:schemeClr val="accent2">
                    <a:lumMod val="75000"/>
                  </a:schemeClr>
                </a:solidFill>
                <a:latin typeface="+mn-lt"/>
              </a:rPr>
              <a:t>Interviewtechnieken</a:t>
            </a:r>
          </a:p>
        </p:txBody>
      </p:sp>
      <p:pic>
        <p:nvPicPr>
          <p:cNvPr id="82952" name="Picture 8" descr="interview">
            <a:hlinkClick r:id="rId2"/>
            <a:extLst>
              <a:ext uri="{FF2B5EF4-FFF2-40B4-BE49-F238E27FC236}">
                <a16:creationId xmlns:a16="http://schemas.microsoft.com/office/drawing/2014/main" id="{7B09ABB8-C8ED-45F3-9B3C-7DD81391C7A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16726" y="3213100"/>
            <a:ext cx="2411413" cy="2343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2953" name="Text Box 9">
            <a:extLst>
              <a:ext uri="{FF2B5EF4-FFF2-40B4-BE49-F238E27FC236}">
                <a16:creationId xmlns:a16="http://schemas.microsoft.com/office/drawing/2014/main" id="{985013A9-8470-4DDF-A044-60ACAB89B8A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08214" y="4149725"/>
            <a:ext cx="3959225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nl-NL" altLang="nl-NL">
                <a:latin typeface="+mn-lt"/>
              </a:rPr>
              <a:t>Gesloten vragen</a:t>
            </a:r>
          </a:p>
        </p:txBody>
      </p:sp>
      <p:sp>
        <p:nvSpPr>
          <p:cNvPr id="82954" name="Text Box 10">
            <a:extLst>
              <a:ext uri="{FF2B5EF4-FFF2-40B4-BE49-F238E27FC236}">
                <a16:creationId xmlns:a16="http://schemas.microsoft.com/office/drawing/2014/main" id="{DE92FED5-C6A2-430F-A115-8549D898600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72264" y="2565400"/>
            <a:ext cx="3527425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nl-NL" altLang="nl-NL" dirty="0">
                <a:latin typeface="+mn-lt"/>
              </a:rPr>
              <a:t>Open vragen</a:t>
            </a:r>
          </a:p>
        </p:txBody>
      </p:sp>
      <p:pic>
        <p:nvPicPr>
          <p:cNvPr id="23558" name="Picture 12" descr="interview">
            <a:hlinkClick r:id="rId4"/>
            <a:extLst>
              <a:ext uri="{FF2B5EF4-FFF2-40B4-BE49-F238E27FC236}">
                <a16:creationId xmlns:a16="http://schemas.microsoft.com/office/drawing/2014/main" id="{F0E764B9-9CFF-4572-B9B2-52FCDB77EFD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51088" y="1989138"/>
            <a:ext cx="2736850" cy="2049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29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29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29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29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829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829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953" grpId="0"/>
      <p:bldP spid="8295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>
            <a:extLst>
              <a:ext uri="{FF2B5EF4-FFF2-40B4-BE49-F238E27FC236}">
                <a16:creationId xmlns:a16="http://schemas.microsoft.com/office/drawing/2014/main" id="{9F313AE1-9CA6-44A5-B1A1-0B46C0298A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1200" y="274639"/>
            <a:ext cx="8229600" cy="706437"/>
          </a:xfrm>
        </p:spPr>
        <p:txBody>
          <a:bodyPr/>
          <a:lstStyle/>
          <a:p>
            <a:r>
              <a:rPr lang="nl-NL" altLang="nl-NL" sz="4000" dirty="0">
                <a:solidFill>
                  <a:schemeClr val="accent2">
                    <a:lumMod val="75000"/>
                  </a:schemeClr>
                </a:solidFill>
                <a:latin typeface="+mn-lt"/>
              </a:rPr>
              <a:t>Interviewtechnieken</a:t>
            </a:r>
          </a:p>
        </p:txBody>
      </p:sp>
      <p:sp>
        <p:nvSpPr>
          <p:cNvPr id="24579" name="Rectangle 3">
            <a:extLst>
              <a:ext uri="{FF2B5EF4-FFF2-40B4-BE49-F238E27FC236}">
                <a16:creationId xmlns:a16="http://schemas.microsoft.com/office/drawing/2014/main" id="{D66F8DFA-EB46-4181-A258-8CC34D23580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nl-NL" altLang="nl-NL" sz="1800">
              <a:latin typeface="Arial" panose="020B0604020202020204" pitchFamily="34" charset="0"/>
            </a:endParaRPr>
          </a:p>
        </p:txBody>
      </p:sp>
      <p:sp>
        <p:nvSpPr>
          <p:cNvPr id="24580" name="Rectangle 4">
            <a:extLst>
              <a:ext uri="{FF2B5EF4-FFF2-40B4-BE49-F238E27FC236}">
                <a16:creationId xmlns:a16="http://schemas.microsoft.com/office/drawing/2014/main" id="{307F49E1-3905-43DB-8388-3A98DA8FE93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nl-NL" altLang="nl-NL" sz="1800">
              <a:latin typeface="Arial" panose="020B0604020202020204" pitchFamily="34" charset="0"/>
            </a:endParaRPr>
          </a:p>
        </p:txBody>
      </p:sp>
      <p:sp>
        <p:nvSpPr>
          <p:cNvPr id="24581" name="Rectangle 5">
            <a:extLst>
              <a:ext uri="{FF2B5EF4-FFF2-40B4-BE49-F238E27FC236}">
                <a16:creationId xmlns:a16="http://schemas.microsoft.com/office/drawing/2014/main" id="{0AF97EB1-B9E6-4F63-98DF-B3D97042986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3244334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nl-NL" altLang="nl-NL" sz="1800">
              <a:latin typeface="Arial" panose="020B0604020202020204" pitchFamily="34" charset="0"/>
            </a:endParaRPr>
          </a:p>
        </p:txBody>
      </p:sp>
      <p:sp>
        <p:nvSpPr>
          <p:cNvPr id="88070" name="Rectangle 6">
            <a:extLst>
              <a:ext uri="{FF2B5EF4-FFF2-40B4-BE49-F238E27FC236}">
                <a16:creationId xmlns:a16="http://schemas.microsoft.com/office/drawing/2014/main" id="{FA126032-BE02-44B0-955A-787946E848C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74825" y="1912154"/>
            <a:ext cx="8700264" cy="39703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342900" indent="-3429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nl-NL" altLang="nl-NL" sz="2800" b="1" dirty="0">
                <a:latin typeface="+mn-lt"/>
              </a:rPr>
              <a:t>Open vraag</a:t>
            </a:r>
            <a:r>
              <a:rPr lang="nl-NL" altLang="nl-NL" sz="2800" dirty="0">
                <a:latin typeface="+mn-lt"/>
              </a:rPr>
              <a:t>: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nl-NL" altLang="nl-NL" sz="2800" dirty="0">
              <a:latin typeface="+mn-lt"/>
            </a:endParaRPr>
          </a:p>
          <a:p>
            <a:pPr eaLnBrk="1" hangingPunct="1">
              <a:spcBef>
                <a:spcPct val="0"/>
              </a:spcBef>
              <a:buFontTx/>
              <a:buAutoNum type="arabicPeriod"/>
            </a:pPr>
            <a:r>
              <a:rPr lang="nl-NL" altLang="nl-NL" sz="2800" dirty="0">
                <a:latin typeface="+mn-lt"/>
              </a:rPr>
              <a:t>Wie, welke? (vragen naar het onderwerp) </a:t>
            </a:r>
          </a:p>
          <a:p>
            <a:pPr eaLnBrk="1" hangingPunct="1">
              <a:spcBef>
                <a:spcPct val="0"/>
              </a:spcBef>
              <a:buFontTx/>
              <a:buAutoNum type="arabicPeriod"/>
            </a:pPr>
            <a:r>
              <a:rPr lang="nl-NL" altLang="nl-NL" sz="2800" dirty="0">
                <a:latin typeface="+mn-lt"/>
              </a:rPr>
              <a:t>Waar, waarheen? (vragen naar een plaats) </a:t>
            </a:r>
          </a:p>
          <a:p>
            <a:pPr eaLnBrk="1" hangingPunct="1">
              <a:spcBef>
                <a:spcPct val="0"/>
              </a:spcBef>
              <a:buFontTx/>
              <a:buAutoNum type="arabicPeriod"/>
            </a:pPr>
            <a:r>
              <a:rPr lang="nl-NL" altLang="nl-NL" sz="2800" dirty="0">
                <a:latin typeface="+mn-lt"/>
              </a:rPr>
              <a:t>Wanneer, hoe lang, hoe vaak? (vragen naar de tijd) </a:t>
            </a:r>
          </a:p>
          <a:p>
            <a:pPr eaLnBrk="1" hangingPunct="1">
              <a:spcBef>
                <a:spcPct val="0"/>
              </a:spcBef>
              <a:buFontTx/>
              <a:buAutoNum type="arabicPeriod"/>
            </a:pPr>
            <a:r>
              <a:rPr lang="nl-NL" altLang="nl-NL" sz="2800" dirty="0">
                <a:latin typeface="+mn-lt"/>
              </a:rPr>
              <a:t>Hoe? (vragen naar een manier of methode) </a:t>
            </a:r>
          </a:p>
          <a:p>
            <a:pPr eaLnBrk="1" hangingPunct="1">
              <a:spcBef>
                <a:spcPct val="0"/>
              </a:spcBef>
              <a:buFontTx/>
              <a:buAutoNum type="arabicPeriod"/>
            </a:pPr>
            <a:r>
              <a:rPr lang="nl-NL" altLang="nl-NL" sz="2800" dirty="0">
                <a:latin typeface="+mn-lt"/>
              </a:rPr>
              <a:t>Waarom, waardoor, hoezo? (vragen naar de oorzaak) </a:t>
            </a:r>
          </a:p>
          <a:p>
            <a:pPr>
              <a:spcBef>
                <a:spcPct val="0"/>
              </a:spcBef>
              <a:buFontTx/>
              <a:buNone/>
            </a:pPr>
            <a:endParaRPr lang="nl-NL" altLang="nl-NL" sz="2800" dirty="0">
              <a:latin typeface="+mn-lt"/>
            </a:endParaRPr>
          </a:p>
        </p:txBody>
      </p:sp>
      <p:pic>
        <p:nvPicPr>
          <p:cNvPr id="7170" name="Picture 2" descr="Image result for open vraag">
            <a:extLst>
              <a:ext uri="{FF2B5EF4-FFF2-40B4-BE49-F238E27FC236}">
                <a16:creationId xmlns:a16="http://schemas.microsoft.com/office/drawing/2014/main" id="{FEC5C90C-7AEF-44B7-B845-CC6FB048BBD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07766" y="317018"/>
            <a:ext cx="2467323" cy="24956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80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80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8070" grpId="0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>
            <a:extLst>
              <a:ext uri="{FF2B5EF4-FFF2-40B4-BE49-F238E27FC236}">
                <a16:creationId xmlns:a16="http://schemas.microsoft.com/office/drawing/2014/main" id="{D36ADB68-BB9F-4ED6-8335-E3C2C069EC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1200" y="274638"/>
            <a:ext cx="8229600" cy="633412"/>
          </a:xfrm>
        </p:spPr>
        <p:txBody>
          <a:bodyPr/>
          <a:lstStyle/>
          <a:p>
            <a:r>
              <a:rPr lang="nl-NL" altLang="nl-NL" sz="4000" dirty="0">
                <a:solidFill>
                  <a:schemeClr val="accent2">
                    <a:lumMod val="75000"/>
                  </a:schemeClr>
                </a:solidFill>
                <a:latin typeface="+mn-lt"/>
              </a:rPr>
              <a:t>Interviewtechnieken</a:t>
            </a:r>
          </a:p>
        </p:txBody>
      </p:sp>
      <p:sp>
        <p:nvSpPr>
          <p:cNvPr id="25603" name="Rectangle 10">
            <a:extLst>
              <a:ext uri="{FF2B5EF4-FFF2-40B4-BE49-F238E27FC236}">
                <a16:creationId xmlns:a16="http://schemas.microsoft.com/office/drawing/2014/main" id="{C8501EB3-2715-4E10-AFEE-8FA08C33C24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nl-NL" altLang="nl-NL" sz="1800">
              <a:latin typeface="Arial" panose="020B0604020202020204" pitchFamily="34" charset="0"/>
            </a:endParaRPr>
          </a:p>
        </p:txBody>
      </p:sp>
      <p:sp>
        <p:nvSpPr>
          <p:cNvPr id="25604" name="Rectangle 11">
            <a:extLst>
              <a:ext uri="{FF2B5EF4-FFF2-40B4-BE49-F238E27FC236}">
                <a16:creationId xmlns:a16="http://schemas.microsoft.com/office/drawing/2014/main" id="{4F6CE652-E7C5-4B79-8B68-18CDF2E7069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nl-NL" altLang="nl-NL" sz="1800">
              <a:latin typeface="Arial" panose="020B0604020202020204" pitchFamily="34" charset="0"/>
            </a:endParaRPr>
          </a:p>
        </p:txBody>
      </p:sp>
      <p:sp>
        <p:nvSpPr>
          <p:cNvPr id="25605" name="Rectangle 12">
            <a:extLst>
              <a:ext uri="{FF2B5EF4-FFF2-40B4-BE49-F238E27FC236}">
                <a16:creationId xmlns:a16="http://schemas.microsoft.com/office/drawing/2014/main" id="{D3BFA5F2-ED2D-4767-B123-38C7D7882E0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3244334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nl-NL" altLang="nl-NL" sz="1800">
              <a:latin typeface="Arial" panose="020B0604020202020204" pitchFamily="34" charset="0"/>
            </a:endParaRPr>
          </a:p>
        </p:txBody>
      </p:sp>
      <p:sp>
        <p:nvSpPr>
          <p:cNvPr id="86030" name="Rectangle 14">
            <a:extLst>
              <a:ext uri="{FF2B5EF4-FFF2-40B4-BE49-F238E27FC236}">
                <a16:creationId xmlns:a16="http://schemas.microsoft.com/office/drawing/2014/main" id="{A240E55A-985D-46C6-9017-A876E8EA8C4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63750" y="1009651"/>
            <a:ext cx="8135938" cy="5643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marL="342900" indent="-3429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nl-NL" altLang="nl-NL" sz="2800" b="1">
                <a:latin typeface="+mn-lt"/>
              </a:rPr>
              <a:t>Gesloten vraag</a:t>
            </a:r>
            <a:r>
              <a:rPr lang="nl-NL" altLang="nl-NL" sz="2800">
                <a:latin typeface="+mn-lt"/>
              </a:rPr>
              <a:t>: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nl-NL" altLang="nl-NL" sz="2800">
              <a:latin typeface="+mn-lt"/>
            </a:endParaRPr>
          </a:p>
          <a:p>
            <a:pPr eaLnBrk="1" hangingPunct="1">
              <a:spcBef>
                <a:spcPct val="0"/>
              </a:spcBef>
              <a:buFontTx/>
              <a:buAutoNum type="arabicPeriod"/>
            </a:pPr>
            <a:r>
              <a:rPr lang="nl-NL" altLang="nl-NL" sz="2800">
                <a:latin typeface="+mn-lt"/>
              </a:rPr>
              <a:t>Heb jij een hond? </a:t>
            </a:r>
          </a:p>
          <a:p>
            <a:pPr eaLnBrk="1" hangingPunct="1">
              <a:spcBef>
                <a:spcPct val="0"/>
              </a:spcBef>
              <a:buFontTx/>
              <a:buAutoNum type="arabicPeriod"/>
            </a:pPr>
            <a:r>
              <a:rPr lang="nl-NL" altLang="nl-NL" sz="2800">
                <a:latin typeface="+mn-lt"/>
              </a:rPr>
              <a:t>Zijn je ouders getrouwd</a:t>
            </a:r>
          </a:p>
          <a:p>
            <a:pPr eaLnBrk="1" hangingPunct="1">
              <a:spcBef>
                <a:spcPct val="0"/>
              </a:spcBef>
              <a:buFontTx/>
              <a:buAutoNum type="arabicPeriod"/>
            </a:pPr>
            <a:r>
              <a:rPr lang="nl-NL" altLang="nl-NL" sz="2800">
                <a:latin typeface="+mn-lt"/>
              </a:rPr>
              <a:t>Ga jij vanavond mee naar de stad? </a:t>
            </a:r>
          </a:p>
          <a:p>
            <a:pPr eaLnBrk="1" hangingPunct="1">
              <a:spcBef>
                <a:spcPct val="0"/>
              </a:spcBef>
              <a:buFontTx/>
              <a:buAutoNum type="arabicPeriod"/>
            </a:pPr>
            <a:r>
              <a:rPr lang="nl-NL" altLang="nl-NL" sz="2800">
                <a:latin typeface="+mn-lt"/>
              </a:rPr>
              <a:t>Kom je morgen niet? </a:t>
            </a:r>
          </a:p>
          <a:p>
            <a:pPr eaLnBrk="1" hangingPunct="1">
              <a:spcBef>
                <a:spcPct val="0"/>
              </a:spcBef>
              <a:buFontTx/>
              <a:buAutoNum type="arabicPeriod"/>
            </a:pPr>
            <a:r>
              <a:rPr lang="nl-NL" altLang="nl-NL" sz="2800">
                <a:latin typeface="+mn-lt"/>
              </a:rPr>
              <a:t>Kan dit niet wachten?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nl-NL" altLang="nl-NL" sz="2800">
              <a:latin typeface="+mn-lt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nl-NL" altLang="nl-NL" sz="2800" b="1">
                <a:latin typeface="+mn-lt"/>
              </a:rPr>
              <a:t>keuzevraag</a:t>
            </a:r>
            <a:r>
              <a:rPr lang="nl-NL" altLang="nl-NL" sz="2800">
                <a:latin typeface="+mn-lt"/>
              </a:rPr>
              <a:t> :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nl-NL" altLang="nl-NL" sz="2800">
              <a:latin typeface="+mn-lt"/>
            </a:endParaRPr>
          </a:p>
          <a:p>
            <a:pPr eaLnBrk="1" hangingPunct="1">
              <a:spcBef>
                <a:spcPct val="0"/>
              </a:spcBef>
              <a:buFontTx/>
              <a:buAutoNum type="arabicPeriod"/>
            </a:pPr>
            <a:r>
              <a:rPr lang="nl-NL" altLang="nl-NL" sz="2800">
                <a:latin typeface="+mn-lt"/>
              </a:rPr>
              <a:t>Heb jij een broer of een zus?</a:t>
            </a:r>
          </a:p>
          <a:p>
            <a:pPr eaLnBrk="1" hangingPunct="1">
              <a:spcBef>
                <a:spcPct val="0"/>
              </a:spcBef>
              <a:buFontTx/>
              <a:buAutoNum type="arabicPeriod"/>
            </a:pPr>
            <a:r>
              <a:rPr lang="nl-NL" altLang="nl-NL" sz="2800">
                <a:latin typeface="+mn-lt"/>
              </a:rPr>
              <a:t>Wil je een gebakken of een gekookt ei?</a:t>
            </a:r>
          </a:p>
          <a:p>
            <a:pPr eaLnBrk="1" hangingPunct="1">
              <a:spcBef>
                <a:spcPct val="0"/>
              </a:spcBef>
              <a:buFontTx/>
              <a:buAutoNum type="arabicPeriod"/>
            </a:pPr>
            <a:r>
              <a:rPr lang="nl-NL" altLang="nl-NL" sz="2800">
                <a:latin typeface="+mn-lt"/>
              </a:rPr>
              <a:t>Wie laat je liever uit, de kat of de hond?</a:t>
            </a:r>
          </a:p>
        </p:txBody>
      </p:sp>
      <p:pic>
        <p:nvPicPr>
          <p:cNvPr id="6146" name="Picture 2" descr="Related image">
            <a:extLst>
              <a:ext uri="{FF2B5EF4-FFF2-40B4-BE49-F238E27FC236}">
                <a16:creationId xmlns:a16="http://schemas.microsoft.com/office/drawing/2014/main" id="{74C68184-B36C-4F57-9E89-B6ECE722F3B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83301" y="184666"/>
            <a:ext cx="2905246" cy="25931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60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60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6030" grpId="0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6" name="Picture 6" descr="Image result for doorvragen">
            <a:extLst>
              <a:ext uri="{FF2B5EF4-FFF2-40B4-BE49-F238E27FC236}">
                <a16:creationId xmlns:a16="http://schemas.microsoft.com/office/drawing/2014/main" id="{4E5E8625-8118-4220-B95F-19B79832FC3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57993" y="3801600"/>
            <a:ext cx="2797638" cy="27976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626" name="Rectangle 2">
            <a:extLst>
              <a:ext uri="{FF2B5EF4-FFF2-40B4-BE49-F238E27FC236}">
                <a16:creationId xmlns:a16="http://schemas.microsoft.com/office/drawing/2014/main" id="{A117D4FB-3E3A-4BE4-AA11-5AC888A45E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1200" y="274638"/>
            <a:ext cx="8229600" cy="633412"/>
          </a:xfrm>
        </p:spPr>
        <p:txBody>
          <a:bodyPr/>
          <a:lstStyle/>
          <a:p>
            <a:r>
              <a:rPr lang="nl-NL" altLang="nl-NL" sz="4000" dirty="0">
                <a:solidFill>
                  <a:schemeClr val="accent2">
                    <a:lumMod val="75000"/>
                  </a:schemeClr>
                </a:solidFill>
                <a:latin typeface="+mn-lt"/>
              </a:rPr>
              <a:t>Interviewtechnieken</a:t>
            </a:r>
          </a:p>
        </p:txBody>
      </p:sp>
      <p:sp>
        <p:nvSpPr>
          <p:cNvPr id="26627" name="Rectangle 3">
            <a:extLst>
              <a:ext uri="{FF2B5EF4-FFF2-40B4-BE49-F238E27FC236}">
                <a16:creationId xmlns:a16="http://schemas.microsoft.com/office/drawing/2014/main" id="{3D16AF5A-04E7-4E4A-BC3F-D302AE512D8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nl-NL" altLang="nl-NL" sz="1800">
              <a:latin typeface="Arial" panose="020B0604020202020204" pitchFamily="34" charset="0"/>
            </a:endParaRPr>
          </a:p>
        </p:txBody>
      </p:sp>
      <p:sp>
        <p:nvSpPr>
          <p:cNvPr id="26628" name="Rectangle 4">
            <a:extLst>
              <a:ext uri="{FF2B5EF4-FFF2-40B4-BE49-F238E27FC236}">
                <a16:creationId xmlns:a16="http://schemas.microsoft.com/office/drawing/2014/main" id="{957C4135-D70E-431C-BC82-011AFAC5AB7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nl-NL" altLang="nl-NL" sz="1800">
              <a:latin typeface="Arial" panose="020B0604020202020204" pitchFamily="34" charset="0"/>
            </a:endParaRPr>
          </a:p>
        </p:txBody>
      </p:sp>
      <p:sp>
        <p:nvSpPr>
          <p:cNvPr id="26629" name="Rectangle 5">
            <a:extLst>
              <a:ext uri="{FF2B5EF4-FFF2-40B4-BE49-F238E27FC236}">
                <a16:creationId xmlns:a16="http://schemas.microsoft.com/office/drawing/2014/main" id="{3539B366-4605-4336-8635-8AD732495CB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3244334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nl-NL" altLang="nl-NL" sz="1800">
              <a:latin typeface="Arial" panose="020B0604020202020204" pitchFamily="34" charset="0"/>
            </a:endParaRPr>
          </a:p>
        </p:txBody>
      </p:sp>
      <p:sp>
        <p:nvSpPr>
          <p:cNvPr id="87046" name="Rectangle 6">
            <a:extLst>
              <a:ext uri="{FF2B5EF4-FFF2-40B4-BE49-F238E27FC236}">
                <a16:creationId xmlns:a16="http://schemas.microsoft.com/office/drawing/2014/main" id="{AEE414D7-01D3-4AFE-A7D0-C276275DDAA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35188" y="931863"/>
            <a:ext cx="8208962" cy="564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marL="342900" indent="-3429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nl-NL" altLang="nl-NL" sz="2800" b="1" dirty="0">
                <a:latin typeface="+mn-lt"/>
              </a:rPr>
              <a:t>Reflectieve vraag: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nl-NL" altLang="nl-NL" sz="2800" dirty="0">
              <a:latin typeface="+mn-lt"/>
            </a:endParaRPr>
          </a:p>
          <a:p>
            <a:pPr eaLnBrk="1" hangingPunct="1">
              <a:spcBef>
                <a:spcPct val="0"/>
              </a:spcBef>
              <a:buFontTx/>
              <a:buAutoNum type="arabicPeriod"/>
            </a:pPr>
            <a:r>
              <a:rPr lang="nl-NL" altLang="nl-NL" sz="2800" dirty="0">
                <a:latin typeface="+mn-lt"/>
              </a:rPr>
              <a:t>Hoe kijk jij terug naar deze wedstrijd? </a:t>
            </a:r>
          </a:p>
          <a:p>
            <a:pPr eaLnBrk="1" hangingPunct="1">
              <a:spcBef>
                <a:spcPct val="0"/>
              </a:spcBef>
              <a:buFontTx/>
              <a:buAutoNum type="arabicPeriod"/>
            </a:pPr>
            <a:r>
              <a:rPr lang="nl-NL" altLang="nl-NL" sz="2800" dirty="0">
                <a:latin typeface="+mn-lt"/>
              </a:rPr>
              <a:t>Wat is jouw aandeel hierin? </a:t>
            </a:r>
          </a:p>
          <a:p>
            <a:pPr eaLnBrk="1" hangingPunct="1">
              <a:spcBef>
                <a:spcPct val="0"/>
              </a:spcBef>
              <a:buFontTx/>
              <a:buAutoNum type="arabicPeriod"/>
            </a:pPr>
            <a:r>
              <a:rPr lang="nl-NL" altLang="nl-NL" sz="2800" dirty="0">
                <a:latin typeface="+mn-lt"/>
              </a:rPr>
              <a:t>Hoe ga je deze ervaring in de toekomst gebruiken?</a:t>
            </a:r>
          </a:p>
          <a:p>
            <a:pPr eaLnBrk="1" hangingPunct="1">
              <a:spcBef>
                <a:spcPct val="0"/>
              </a:spcBef>
              <a:buFontTx/>
              <a:buAutoNum type="arabicPeriod"/>
            </a:pPr>
            <a:r>
              <a:rPr lang="nl-NL" altLang="nl-NL" sz="2800" dirty="0">
                <a:latin typeface="+mn-lt"/>
              </a:rPr>
              <a:t>Wat denk je dat er van je verwacht wordt?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nl-NL" altLang="nl-NL" sz="2800" dirty="0">
              <a:latin typeface="+mn-lt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nl-NL" altLang="nl-NL" sz="2800" b="1" dirty="0">
                <a:latin typeface="+mn-lt"/>
              </a:rPr>
              <a:t>Doorvraag</a:t>
            </a:r>
            <a:r>
              <a:rPr lang="nl-NL" altLang="nl-NL" sz="2800" dirty="0">
                <a:latin typeface="+mn-lt"/>
              </a:rPr>
              <a:t>: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nl-NL" altLang="nl-NL" sz="2800" dirty="0">
              <a:latin typeface="+mn-lt"/>
            </a:endParaRPr>
          </a:p>
          <a:p>
            <a:pPr eaLnBrk="1" hangingPunct="1">
              <a:spcBef>
                <a:spcPct val="0"/>
              </a:spcBef>
              <a:buFontTx/>
              <a:buAutoNum type="arabicPeriod"/>
            </a:pPr>
            <a:r>
              <a:rPr lang="nl-NL" altLang="nl-NL" sz="2800" dirty="0">
                <a:latin typeface="+mn-lt"/>
              </a:rPr>
              <a:t>Wat bedoel je daar mee? </a:t>
            </a:r>
          </a:p>
          <a:p>
            <a:pPr eaLnBrk="1" hangingPunct="1">
              <a:spcBef>
                <a:spcPct val="0"/>
              </a:spcBef>
              <a:buFontTx/>
              <a:buAutoNum type="arabicPeriod"/>
            </a:pPr>
            <a:r>
              <a:rPr lang="nl-NL" altLang="nl-NL" sz="2800" dirty="0">
                <a:latin typeface="+mn-lt"/>
              </a:rPr>
              <a:t>Kun je een voorbeeld geven? </a:t>
            </a:r>
          </a:p>
          <a:p>
            <a:pPr eaLnBrk="1" hangingPunct="1">
              <a:spcBef>
                <a:spcPct val="0"/>
              </a:spcBef>
              <a:buFontTx/>
              <a:buAutoNum type="arabicPeriod"/>
            </a:pPr>
            <a:r>
              <a:rPr lang="nl-NL" altLang="nl-NL" sz="2800" dirty="0">
                <a:latin typeface="+mn-lt"/>
              </a:rPr>
              <a:t>Wat zouden daar de gevolgen van kunnen zijn </a:t>
            </a:r>
          </a:p>
        </p:txBody>
      </p:sp>
      <p:pic>
        <p:nvPicPr>
          <p:cNvPr id="5124" name="Picture 4" descr="Image result for wat vind jij">
            <a:extLst>
              <a:ext uri="{FF2B5EF4-FFF2-40B4-BE49-F238E27FC236}">
                <a16:creationId xmlns:a16="http://schemas.microsoft.com/office/drawing/2014/main" id="{F5208B55-FEBE-40A3-808D-55B8DE90700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56971" y="395830"/>
            <a:ext cx="2247900" cy="2038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70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70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704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704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704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704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704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704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704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704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8704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8704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8704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8704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>
            <a:extLst>
              <a:ext uri="{FF2B5EF4-FFF2-40B4-BE49-F238E27FC236}">
                <a16:creationId xmlns:a16="http://schemas.microsoft.com/office/drawing/2014/main" id="{D2D53D46-72DD-4943-96E3-A8F8D27EE3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1200" y="274638"/>
            <a:ext cx="8229600" cy="850900"/>
          </a:xfrm>
        </p:spPr>
        <p:txBody>
          <a:bodyPr/>
          <a:lstStyle/>
          <a:p>
            <a:r>
              <a:rPr lang="nl-NL" altLang="nl-NL" dirty="0">
                <a:solidFill>
                  <a:schemeClr val="accent2">
                    <a:lumMod val="75000"/>
                  </a:schemeClr>
                </a:solidFill>
                <a:latin typeface="+mn-lt"/>
              </a:rPr>
              <a:t>Interviewtechnieken</a:t>
            </a:r>
          </a:p>
        </p:txBody>
      </p:sp>
      <p:sp>
        <p:nvSpPr>
          <p:cNvPr id="27651" name="Rectangle 3">
            <a:extLst>
              <a:ext uri="{FF2B5EF4-FFF2-40B4-BE49-F238E27FC236}">
                <a16:creationId xmlns:a16="http://schemas.microsoft.com/office/drawing/2014/main" id="{CF9DAD88-B54F-4E00-B1A3-8706CD29AEA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nl-NL" altLang="nl-NL" sz="1800">
              <a:latin typeface="Arial" panose="020B0604020202020204" pitchFamily="34" charset="0"/>
            </a:endParaRPr>
          </a:p>
        </p:txBody>
      </p:sp>
      <p:sp>
        <p:nvSpPr>
          <p:cNvPr id="27652" name="Rectangle 4">
            <a:extLst>
              <a:ext uri="{FF2B5EF4-FFF2-40B4-BE49-F238E27FC236}">
                <a16:creationId xmlns:a16="http://schemas.microsoft.com/office/drawing/2014/main" id="{8DB90B9F-855B-4833-B28A-38D5E1B0E3F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nl-NL" altLang="nl-NL" sz="1800">
              <a:latin typeface="Arial" panose="020B0604020202020204" pitchFamily="34" charset="0"/>
            </a:endParaRPr>
          </a:p>
        </p:txBody>
      </p:sp>
      <p:sp>
        <p:nvSpPr>
          <p:cNvPr id="27653" name="Rectangle 5">
            <a:extLst>
              <a:ext uri="{FF2B5EF4-FFF2-40B4-BE49-F238E27FC236}">
                <a16:creationId xmlns:a16="http://schemas.microsoft.com/office/drawing/2014/main" id="{334ABDA5-2395-4782-8E81-3B68B93D03D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3244334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nl-NL" altLang="nl-NL" sz="1800">
              <a:latin typeface="Arial" panose="020B0604020202020204" pitchFamily="34" charset="0"/>
            </a:endParaRPr>
          </a:p>
        </p:txBody>
      </p:sp>
      <p:sp>
        <p:nvSpPr>
          <p:cNvPr id="89095" name="Rectangle 7">
            <a:extLst>
              <a:ext uri="{FF2B5EF4-FFF2-40B4-BE49-F238E27FC236}">
                <a16:creationId xmlns:a16="http://schemas.microsoft.com/office/drawing/2014/main" id="{947F95F2-6439-42F5-818A-532383ABBC6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20635" y="2328422"/>
            <a:ext cx="8064500" cy="3081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marL="342900" indent="-3429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nl-NL" altLang="nl-NL" sz="2800" b="1" dirty="0">
                <a:latin typeface="+mn-lt"/>
              </a:rPr>
              <a:t>Suggestieve vraag: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nl-NL" altLang="nl-NL" sz="2800" dirty="0">
              <a:latin typeface="+mn-lt"/>
            </a:endParaRPr>
          </a:p>
          <a:p>
            <a:pPr eaLnBrk="1" hangingPunct="1">
              <a:spcBef>
                <a:spcPct val="0"/>
              </a:spcBef>
              <a:buFontTx/>
              <a:buAutoNum type="arabicPeriod"/>
            </a:pPr>
            <a:r>
              <a:rPr lang="nl-NL" altLang="nl-NL" sz="2800" dirty="0">
                <a:latin typeface="+mn-lt"/>
              </a:rPr>
              <a:t>Je bent toch wel met me eens dat we vanavond gaan zwemmen? </a:t>
            </a:r>
          </a:p>
          <a:p>
            <a:pPr eaLnBrk="1" hangingPunct="1">
              <a:spcBef>
                <a:spcPct val="0"/>
              </a:spcBef>
              <a:buFontTx/>
              <a:buAutoNum type="arabicPeriod"/>
            </a:pPr>
            <a:r>
              <a:rPr lang="nl-NL" altLang="nl-NL" sz="2800" dirty="0">
                <a:latin typeface="+mn-lt"/>
              </a:rPr>
              <a:t>Je dacht zeker dat ik je zou vergeten? </a:t>
            </a:r>
          </a:p>
          <a:p>
            <a:pPr eaLnBrk="1" hangingPunct="1">
              <a:spcBef>
                <a:spcPct val="0"/>
              </a:spcBef>
              <a:buFontTx/>
              <a:buAutoNum type="arabicPeriod"/>
            </a:pPr>
            <a:r>
              <a:rPr lang="nl-NL" altLang="nl-NL" sz="2800" dirty="0">
                <a:latin typeface="+mn-lt"/>
              </a:rPr>
              <a:t>Vind je ook niet dat je gefaald hebt? </a:t>
            </a:r>
          </a:p>
          <a:p>
            <a:pPr>
              <a:spcBef>
                <a:spcPct val="0"/>
              </a:spcBef>
              <a:buFontTx/>
              <a:buNone/>
            </a:pPr>
            <a:endParaRPr lang="nl-NL" altLang="nl-NL" sz="2800" dirty="0">
              <a:latin typeface="+mn-lt"/>
            </a:endParaRPr>
          </a:p>
        </p:txBody>
      </p:sp>
      <p:pic>
        <p:nvPicPr>
          <p:cNvPr id="4098" name="Picture 2" descr="Image result for vind je ook niet dat? onderwijs loesje">
            <a:extLst>
              <a:ext uri="{FF2B5EF4-FFF2-40B4-BE49-F238E27FC236}">
                <a16:creationId xmlns:a16="http://schemas.microsoft.com/office/drawing/2014/main" id="{F0D609CE-A4F4-4C42-BA24-DC55115A3AF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83788" y="86857"/>
            <a:ext cx="1877028" cy="2655213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 w="57150">
            <a:solidFill>
              <a:schemeClr val="accent2">
                <a:lumMod val="75000"/>
              </a:schemeClr>
            </a:solidFill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90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90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9095" grpId="0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>
            <a:extLst>
              <a:ext uri="{FF2B5EF4-FFF2-40B4-BE49-F238E27FC236}">
                <a16:creationId xmlns:a16="http://schemas.microsoft.com/office/drawing/2014/main" id="{BCBF0027-60FA-4E8D-B142-51AED5801A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1200" y="274638"/>
            <a:ext cx="8229600" cy="850900"/>
          </a:xfrm>
        </p:spPr>
        <p:txBody>
          <a:bodyPr/>
          <a:lstStyle/>
          <a:p>
            <a:r>
              <a:rPr lang="nl-NL" altLang="nl-NL" dirty="0">
                <a:solidFill>
                  <a:schemeClr val="accent2">
                    <a:lumMod val="75000"/>
                  </a:schemeClr>
                </a:solidFill>
                <a:latin typeface="+mn-lt"/>
              </a:rPr>
              <a:t>Interview je docent</a:t>
            </a:r>
          </a:p>
        </p:txBody>
      </p:sp>
      <p:sp>
        <p:nvSpPr>
          <p:cNvPr id="84995" name="Rectangle 3">
            <a:extLst>
              <a:ext uri="{FF2B5EF4-FFF2-40B4-BE49-F238E27FC236}">
                <a16:creationId xmlns:a16="http://schemas.microsoft.com/office/drawing/2014/main" id="{E387F54A-940C-4C00-8632-B75CC4B7A3A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919288" y="1412875"/>
            <a:ext cx="8229600" cy="4706938"/>
          </a:xfrm>
        </p:spPr>
        <p:txBody>
          <a:bodyPr/>
          <a:lstStyle/>
          <a:p>
            <a:pPr marL="609600" indent="-609600">
              <a:lnSpc>
                <a:spcPct val="80000"/>
              </a:lnSpc>
              <a:buFont typeface="Arial" panose="020B0604020202020204" pitchFamily="34" charset="0"/>
              <a:buAutoNum type="arabicPeriod"/>
            </a:pPr>
            <a:endParaRPr lang="nl-NL" altLang="nl-NL" dirty="0"/>
          </a:p>
        </p:txBody>
      </p:sp>
      <p:pic>
        <p:nvPicPr>
          <p:cNvPr id="3074" name="Picture 2" descr="Image result for interview cartoon">
            <a:extLst>
              <a:ext uri="{FF2B5EF4-FFF2-40B4-BE49-F238E27FC236}">
                <a16:creationId xmlns:a16="http://schemas.microsoft.com/office/drawing/2014/main" id="{60EE8C2B-FE4C-4264-AE9F-BFD44E290B5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39027" y="2210594"/>
            <a:ext cx="5566037" cy="2945927"/>
          </a:xfrm>
          <a:prstGeom prst="rect">
            <a:avLst/>
          </a:prstGeom>
          <a:noFill/>
          <a:ln w="57150">
            <a:solidFill>
              <a:schemeClr val="accent2">
                <a:lumMod val="75000"/>
              </a:schemeClr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49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49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4995" grpId="0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C4BC3C6-2DA8-4DA7-A5CD-DD208F6251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>
                <a:solidFill>
                  <a:schemeClr val="accent2">
                    <a:lumMod val="75000"/>
                  </a:schemeClr>
                </a:solidFill>
              </a:rPr>
              <a:t>Feedback geven en ontvangen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B94522B9-8F25-4AFB-A7B1-399FFD8CD9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indent="0">
              <a:buNone/>
            </a:pPr>
            <a:r>
              <a:rPr lang="nl-NL" dirty="0"/>
              <a:t>  </a:t>
            </a:r>
          </a:p>
        </p:txBody>
      </p:sp>
      <p:pic>
        <p:nvPicPr>
          <p:cNvPr id="1028" name="Picture 4" descr="Related image">
            <a:extLst>
              <a:ext uri="{FF2B5EF4-FFF2-40B4-BE49-F238E27FC236}">
                <a16:creationId xmlns:a16="http://schemas.microsoft.com/office/drawing/2014/main" id="{F6D5FB17-EBA1-4B0D-851C-1E3BA1DB400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7914" y="1728000"/>
            <a:ext cx="8712172" cy="5052099"/>
          </a:xfrm>
          <a:prstGeom prst="rect">
            <a:avLst/>
          </a:prstGeom>
          <a:noFill/>
          <a:ln w="57150">
            <a:solidFill>
              <a:schemeClr val="accent2">
                <a:lumMod val="75000"/>
              </a:schemeClr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10688508"/>
      </p:ext>
    </p:extLst>
  </p:cSld>
  <p:clrMapOvr>
    <a:masterClrMapping/>
  </p:clrMapOvr>
</p:sld>
</file>

<file path=ppt/theme/theme1.xml><?xml version="1.0" encoding="utf-8"?>
<a:theme xmlns:a="http://schemas.openxmlformats.org/drawingml/2006/main" name="1_Kantoorthema">
  <a:themeElements>
    <a:clrScheme name="Kanto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GroeneWell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e mbo zone.potx" id="{0BCAC3F8-4FF1-499E-BA49-5CC313878B9A}" vid="{F13681D8-602E-4945-A6E2-54F6374ECF34}"/>
    </a:ext>
  </a:extLst>
</a:theme>
</file>

<file path=ppt/theme/theme2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4DDCD3C644D6442A29F6FF951787BFC" ma:contentTypeVersion="8" ma:contentTypeDescription="Een nieuw document maken." ma:contentTypeScope="" ma:versionID="f1160d2da9ca8b360692d041e90e96a0">
  <xsd:schema xmlns:xsd="http://www.w3.org/2001/XMLSchema" xmlns:xs="http://www.w3.org/2001/XMLSchema" xmlns:p="http://schemas.microsoft.com/office/2006/metadata/properties" xmlns:ns3="bb9c361e-e1ad-4e30-b5ce-32b55233e13c" targetNamespace="http://schemas.microsoft.com/office/2006/metadata/properties" ma:root="true" ma:fieldsID="b0094337a61e0773d70e3db98982916f" ns3:_="">
    <xsd:import namespace="bb9c361e-e1ad-4e30-b5ce-32b55233e13c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b9c361e-e1ad-4e30-b5ce-32b55233e13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D63E681-E9A6-4752-992D-1E38C3D6CB8F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7E125B70-3DCA-4C59-93A6-B3BFE0E9E875}">
  <ds:schemaRefs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schemas.microsoft.com/office/2006/documentManagement/types"/>
    <ds:schemaRef ds:uri="http://schemas.microsoft.com/office/2006/metadata/properties"/>
    <ds:schemaRef ds:uri="bb9c361e-e1ad-4e30-b5ce-32b55233e13c"/>
    <ds:schemaRef ds:uri="http://www.w3.org/XML/1998/namespace"/>
    <ds:schemaRef ds:uri="http://purl.org/dc/elements/1.1/"/>
  </ds:schemaRefs>
</ds:datastoreItem>
</file>

<file path=customXml/itemProps3.xml><?xml version="1.0" encoding="utf-8"?>
<ds:datastoreItem xmlns:ds="http://schemas.openxmlformats.org/officeDocument/2006/customXml" ds:itemID="{3047C2F1-6891-4B33-8702-902DF395F1C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b9c361e-e1ad-4e30-b5ce-32b55233e13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1490</TotalTime>
  <Words>289</Words>
  <Application>Microsoft Office PowerPoint</Application>
  <PresentationFormat>Breedbeeld</PresentationFormat>
  <Paragraphs>72</Paragraphs>
  <Slides>10</Slides>
  <Notes>2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2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10</vt:i4>
      </vt:variant>
    </vt:vector>
  </HeadingPairs>
  <TitlesOfParts>
    <vt:vector size="13" baseType="lpstr">
      <vt:lpstr>Arial</vt:lpstr>
      <vt:lpstr>Calibri</vt:lpstr>
      <vt:lpstr>1_Kantoorthema</vt:lpstr>
      <vt:lpstr>PowerPoint-presentatie</vt:lpstr>
      <vt:lpstr>Leerdoelen vandaag</vt:lpstr>
      <vt:lpstr>In gesprek met elkaar Interviewtechnieken</vt:lpstr>
      <vt:lpstr>Interviewtechnieken</vt:lpstr>
      <vt:lpstr>Interviewtechnieken</vt:lpstr>
      <vt:lpstr>Interviewtechnieken</vt:lpstr>
      <vt:lpstr>Interviewtechnieken</vt:lpstr>
      <vt:lpstr>Interview je docent</vt:lpstr>
      <vt:lpstr>Feedback geven en ontvangen</vt:lpstr>
      <vt:lpstr>Terugblik les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Jacobien Dijkstra</dc:creator>
  <cp:lastModifiedBy>Nikki Pots</cp:lastModifiedBy>
  <cp:revision>73</cp:revision>
  <dcterms:created xsi:type="dcterms:W3CDTF">2019-01-07T15:09:09Z</dcterms:created>
  <dcterms:modified xsi:type="dcterms:W3CDTF">2021-04-15T09:51:58Z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0x010100C4DDCD3C644D6442A29F6FF951787BFC</vt:lpwstr>
  </property>
</Properties>
</file>